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9" r:id="rId26"/>
    <p:sldId id="290" r:id="rId27"/>
    <p:sldId id="291" r:id="rId28"/>
    <p:sldId id="292" r:id="rId29"/>
    <p:sldId id="293" r:id="rId30"/>
    <p:sldId id="287" r:id="rId31"/>
  </p:sldIdLst>
  <p:sldSz cx="9144000" cy="6858000" type="screen4x3"/>
  <p:notesSz cx="6670675" cy="9928225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66" y="3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>
            <a:extLst>
              <a:ext uri="{FF2B5EF4-FFF2-40B4-BE49-F238E27FC236}">
                <a16:creationId xmlns:a16="http://schemas.microsoft.com/office/drawing/2014/main" id="{79035E14-8733-4141-A948-FAAAB0D84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70675" cy="99282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F0509B9A-43A0-44A4-9016-CCDFB1F20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E5D7E0FA-AAEE-47B5-96D5-2B23564A6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9ACE5D9-1214-4957-8B9E-D6F272070FA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59350" cy="3719513"/>
          </a:xfrm>
          <a:prstGeom prst="rect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45B5933-5E22-4C3B-80A8-375DA3ACB9D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889000" y="4714875"/>
            <a:ext cx="4889500" cy="446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80" tIns="47520" rIns="9468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DE" altLang="en-DE"/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3D7686E4-7DCF-440A-9963-C77DC8AE9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510E6C4-9965-4F49-BF94-FE8EF5F37CE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432925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80" tIns="47520" rIns="94680" bIns="475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fld id="{D3FA9F77-9D9D-48B8-A428-A61A8C5D6F04}" type="slidenum">
              <a:rPr lang="de-DE" altLang="en-DE"/>
              <a:pPr/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28E2FA7-D718-40B1-93F5-343C657B51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59CEBE-CA6F-4102-A003-0E1A98C2615C}" type="slidenum">
              <a:rPr lang="de-DE" altLang="en-DE"/>
              <a:pPr/>
              <a:t>1</a:t>
            </a:fld>
            <a:endParaRPr lang="de-DE" altLang="en-DE"/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AE548A38-3CEF-45D5-BB7C-9C066C2E3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6AB3F7E-860C-4FF6-AF60-A0790232CBB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99343C4-F216-42EE-9260-ACC9E15DF9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DF4338A-179A-43B3-A315-84DEB04246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B1FBA0-CBF0-4627-B34C-26486A01BEE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1BA847-C5FD-4E60-BD66-F90592D06896}" type="slidenum">
              <a:rPr lang="de-DE" altLang="en-DE"/>
              <a:pPr/>
              <a:t>10</a:t>
            </a:fld>
            <a:endParaRPr lang="de-DE" altLang="en-DE"/>
          </a:p>
        </p:txBody>
      </p:sp>
      <p:sp>
        <p:nvSpPr>
          <p:cNvPr id="47105" name="Text Box 1">
            <a:extLst>
              <a:ext uri="{FF2B5EF4-FFF2-40B4-BE49-F238E27FC236}">
                <a16:creationId xmlns:a16="http://schemas.microsoft.com/office/drawing/2014/main" id="{74FA766E-300C-47D2-B9CA-65C05EBE0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54DCFF9-38A8-4925-AF21-58DB13107CF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26552CE-8D65-4EA7-A31E-67E012269F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64CA337-5D5C-4B29-AA52-089B39DFB9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23F0307-5D3A-47F1-AAA1-666C241C733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956681-6CC3-45B6-BD33-E3FA5A5CDD41}" type="slidenum">
              <a:rPr lang="de-DE" altLang="en-DE"/>
              <a:pPr/>
              <a:t>11</a:t>
            </a:fld>
            <a:endParaRPr lang="de-DE" altLang="en-DE"/>
          </a:p>
        </p:txBody>
      </p:sp>
      <p:sp>
        <p:nvSpPr>
          <p:cNvPr id="48129" name="Text Box 1">
            <a:extLst>
              <a:ext uri="{FF2B5EF4-FFF2-40B4-BE49-F238E27FC236}">
                <a16:creationId xmlns:a16="http://schemas.microsoft.com/office/drawing/2014/main" id="{423AEDC5-F62B-4938-909E-FD6A1F4BC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563762-115D-47F0-97DB-E7075AEAF1B5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60B3A29-C4ED-4888-A09F-B40ECCF363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EA26441-1D05-46CD-B854-0FB2AC419F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7332260-089F-4127-BFDD-000EFDCC95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CF735F-BFC1-4ED5-AED3-E37EDD1EF7EB}" type="slidenum">
              <a:rPr lang="de-DE" altLang="en-DE"/>
              <a:pPr/>
              <a:t>12</a:t>
            </a:fld>
            <a:endParaRPr lang="de-DE" altLang="en-DE"/>
          </a:p>
        </p:txBody>
      </p:sp>
      <p:sp>
        <p:nvSpPr>
          <p:cNvPr id="49153" name="Text Box 1">
            <a:extLst>
              <a:ext uri="{FF2B5EF4-FFF2-40B4-BE49-F238E27FC236}">
                <a16:creationId xmlns:a16="http://schemas.microsoft.com/office/drawing/2014/main" id="{A7E27BD0-0582-47D4-9B6A-13AEBF029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3CE6490-5EAE-43DE-9CB8-DCE774CD8F4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51C4C0E-A33D-4118-9F7F-22F91C444C5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CEA7E4-9D97-4C34-971D-4CD06FD4D4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41EBAD-0AA6-40C6-96BA-1DB9FC31CB6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613E7A-7028-4E23-82D5-88FE684A7F26}" type="slidenum">
              <a:rPr lang="de-DE" altLang="en-DE"/>
              <a:pPr/>
              <a:t>13</a:t>
            </a:fld>
            <a:endParaRPr lang="de-DE" altLang="en-DE"/>
          </a:p>
        </p:txBody>
      </p:sp>
      <p:sp>
        <p:nvSpPr>
          <p:cNvPr id="50177" name="Text Box 1">
            <a:extLst>
              <a:ext uri="{FF2B5EF4-FFF2-40B4-BE49-F238E27FC236}">
                <a16:creationId xmlns:a16="http://schemas.microsoft.com/office/drawing/2014/main" id="{A9D9BBE6-3250-49B7-A25C-8A9515C35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07CFC94-1C0D-4B1E-B6CF-922B33D68C2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0F69F6A-B51F-45BD-8661-CB53293D700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A51FE30-3EE8-4E47-A4E3-016F9FC901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5CD54EC-6CC1-4B19-8243-321C908599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3E371C-908E-41CF-B5B9-D30B01A987D1}" type="slidenum">
              <a:rPr lang="de-DE" altLang="en-DE"/>
              <a:pPr/>
              <a:t>14</a:t>
            </a:fld>
            <a:endParaRPr lang="de-DE" altLang="en-DE"/>
          </a:p>
        </p:txBody>
      </p:sp>
      <p:sp>
        <p:nvSpPr>
          <p:cNvPr id="51201" name="Text Box 1">
            <a:extLst>
              <a:ext uri="{FF2B5EF4-FFF2-40B4-BE49-F238E27FC236}">
                <a16:creationId xmlns:a16="http://schemas.microsoft.com/office/drawing/2014/main" id="{DD460285-62F3-43EC-AE66-432B6C17A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2FA22B1-432A-4FC3-B72F-0AD06950F62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14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27659AF-6991-4E8A-B308-029A1B8D35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45BB352-FDC3-487C-A107-C6E1C1CF4AE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5F623D-1284-41F9-9D07-4D009301B4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0F5AB2-F09B-4E54-9F6A-EE4146D99C4A}" type="slidenum">
              <a:rPr lang="de-DE" altLang="en-DE"/>
              <a:pPr/>
              <a:t>15</a:t>
            </a:fld>
            <a:endParaRPr lang="de-DE" altLang="en-DE"/>
          </a:p>
        </p:txBody>
      </p:sp>
      <p:sp>
        <p:nvSpPr>
          <p:cNvPr id="52225" name="Text Box 1">
            <a:extLst>
              <a:ext uri="{FF2B5EF4-FFF2-40B4-BE49-F238E27FC236}">
                <a16:creationId xmlns:a16="http://schemas.microsoft.com/office/drawing/2014/main" id="{1E09B1EC-CB03-4098-9BC8-22E065483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98F69EF-83AC-472B-AFC3-F7EA45C8DD50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B9060CFA-F46B-4069-873D-35DD3A8D45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458DBA5-F564-40DD-B673-0774B7CBD9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80E71F-284C-47C5-9FFB-4EF73E917A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1D0908-6E35-4564-84ED-EDD2D2D8D2C3}" type="slidenum">
              <a:rPr lang="de-DE" altLang="en-DE"/>
              <a:pPr/>
              <a:t>16</a:t>
            </a:fld>
            <a:endParaRPr lang="de-DE" altLang="en-DE"/>
          </a:p>
        </p:txBody>
      </p:sp>
      <p:sp>
        <p:nvSpPr>
          <p:cNvPr id="53249" name="Text Box 1">
            <a:extLst>
              <a:ext uri="{FF2B5EF4-FFF2-40B4-BE49-F238E27FC236}">
                <a16:creationId xmlns:a16="http://schemas.microsoft.com/office/drawing/2014/main" id="{67E53BD2-9181-42BB-92E3-A83B8A120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D16440-DED9-4C41-A8FB-4F979B50A849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D525904-C3A9-4F95-BA2F-2659D18648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0610453-4EE8-4DB0-8D7E-5846D90F37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FF60D7B-5DC5-4E94-849F-9C195364BB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F70142-91DF-4935-8A27-27035A3966A4}" type="slidenum">
              <a:rPr lang="de-DE" altLang="en-DE"/>
              <a:pPr/>
              <a:t>17</a:t>
            </a:fld>
            <a:endParaRPr lang="de-DE" altLang="en-DE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49BE599F-B02F-47DA-A1CB-AD5579CF4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15ABF1C-A5D5-4E78-A8D1-D382257BF8F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26ADD95F-E43A-4B3D-AB2C-649452A51B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D4FC674-983A-47E0-A006-31D90929C1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EC6E05-8AF2-41D0-9791-1C7EEC3893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48785F-BB28-44E8-9ADF-E015D7CF53E4}" type="slidenum">
              <a:rPr lang="de-DE" altLang="en-DE"/>
              <a:pPr/>
              <a:t>18</a:t>
            </a:fld>
            <a:endParaRPr lang="de-DE" altLang="en-DE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480517FE-34A3-4EE9-AF9E-877177A2F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5B5FB5E-D0AE-4DB4-B425-154F17F47F9C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18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4A5F3F31-6398-4E1A-9B96-DFF4DD71BA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C2DD565-D189-4B69-A5C3-EB7AA26349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F7A1937-87FE-4728-B403-B58F3109F8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EA0FC7-5AC9-4539-9CA6-80A7228D9B0D}" type="slidenum">
              <a:rPr lang="de-DE" altLang="en-DE"/>
              <a:pPr/>
              <a:t>19</a:t>
            </a:fld>
            <a:endParaRPr lang="de-DE" altLang="en-DE"/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5E35A8B3-5B30-4B88-AC5F-1EB83166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BA23F63-8B76-47E6-8304-F89D4BB8E40A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20729BC-A1CE-4DA1-8C75-EE57DCF74B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59A64A8-A632-40E6-BE43-A1B6DA4734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DE" dirty="0"/>
              <a:t>Psi, rho*g = unit weight</a:t>
            </a:r>
            <a:endParaRPr lang="en-DE" altLang="en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978ED1-7668-4504-A0C0-66311A7547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4F78CF-4969-4E18-A6EA-1D1CA57769BE}" type="slidenum">
              <a:rPr lang="de-DE" altLang="en-DE"/>
              <a:pPr/>
              <a:t>2</a:t>
            </a:fld>
            <a:endParaRPr lang="de-DE" altLang="en-DE"/>
          </a:p>
        </p:txBody>
      </p:sp>
      <p:sp>
        <p:nvSpPr>
          <p:cNvPr id="38913" name="Text Box 1">
            <a:extLst>
              <a:ext uri="{FF2B5EF4-FFF2-40B4-BE49-F238E27FC236}">
                <a16:creationId xmlns:a16="http://schemas.microsoft.com/office/drawing/2014/main" id="{2E20B7D9-41CE-43C1-B643-1CFC66DDE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5565AD-774A-4FB5-BB1F-6B0E29E0412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EC2E0794-7E23-4FBC-BBE4-7D3352A266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0A6EB66-AD30-4714-A487-F0C81DA056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A1B1AF8-B2C9-4937-8BDF-2424BFBF49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F74941-ED77-4A49-8D06-A006D3918194}" type="slidenum">
              <a:rPr lang="de-DE" altLang="en-DE"/>
              <a:pPr/>
              <a:t>20</a:t>
            </a:fld>
            <a:endParaRPr lang="de-DE" altLang="en-DE"/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AB4C83EA-6052-4089-BE29-97553C83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68E996B-57C9-4382-B16D-B3634B6244B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20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9D27B1-BCCE-4364-8BE3-63CBD7A767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B9A71B0-4A84-497A-A329-EBBE924C83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5003F53-F082-423D-965A-E9C385061C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01E3B3-68F4-4594-853F-8F7742D701A0}" type="slidenum">
              <a:rPr lang="de-DE" altLang="en-DE"/>
              <a:pPr/>
              <a:t>21</a:t>
            </a:fld>
            <a:endParaRPr lang="de-DE" altLang="en-DE"/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98F20B63-B5A4-4FBC-B2A0-38AEF6894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8CEED0-AE59-4885-833A-9535DDAC4FF6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4B3AC0C1-2F54-45C3-8657-5FA99190F4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4FF188C-3403-4CDE-A413-BA9C7B097F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DB6FDB-FE35-4144-B3C5-F080D44465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597E91-E6B1-4839-9442-9A60984C7039}" type="slidenum">
              <a:rPr lang="de-DE" altLang="en-DE"/>
              <a:pPr/>
              <a:t>22</a:t>
            </a:fld>
            <a:endParaRPr lang="de-DE" altLang="en-DE"/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3E803CC3-DC0E-43FA-BC05-40E793989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CC2328C-09A9-48D4-BEF3-1FA30B9D0FA8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DBE5BF11-97AB-4114-92A0-086CDAB582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C0C9D652-F5FF-4EFA-8550-A09048C45D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676B24-600D-4A3A-AB58-8D0948D1B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34DF85-E491-4FBF-BF6B-8DCD56FC752E}" type="slidenum">
              <a:rPr lang="de-DE" altLang="en-DE"/>
              <a:pPr/>
              <a:t>23</a:t>
            </a:fld>
            <a:endParaRPr lang="de-DE" altLang="en-DE"/>
          </a:p>
        </p:txBody>
      </p:sp>
      <p:sp>
        <p:nvSpPr>
          <p:cNvPr id="60417" name="Text Box 1">
            <a:extLst>
              <a:ext uri="{FF2B5EF4-FFF2-40B4-BE49-F238E27FC236}">
                <a16:creationId xmlns:a16="http://schemas.microsoft.com/office/drawing/2014/main" id="{C4424E62-3FFC-454A-BB50-8FE76CB7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930371-E5BA-4CA6-9D69-3C5FEE66EAA3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AC092488-0AE0-45FE-A0D9-9409F520DB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9688C5D-93A8-4245-9FA8-F74F8A48D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742CB64-0F79-453E-BF66-ADC3B9A280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8FBC47-963B-4DC8-B295-B15635554D92}" type="slidenum">
              <a:rPr lang="de-DE" altLang="en-DE"/>
              <a:pPr/>
              <a:t>3</a:t>
            </a:fld>
            <a:endParaRPr lang="de-DE" altLang="en-DE"/>
          </a:p>
        </p:txBody>
      </p:sp>
      <p:sp>
        <p:nvSpPr>
          <p:cNvPr id="39937" name="Text Box 1">
            <a:extLst>
              <a:ext uri="{FF2B5EF4-FFF2-40B4-BE49-F238E27FC236}">
                <a16:creationId xmlns:a16="http://schemas.microsoft.com/office/drawing/2014/main" id="{C6CCE39C-8227-4FE3-999A-566BF6DF3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15DAF37-3358-4FFC-AE37-2DA756344BB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32DD338-95D2-4913-85B1-BDC18DA7AD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ADAAF68-1D72-420D-9985-92B7E92A084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8FA349-BEA1-48E2-8D04-517C82963F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6B884-8904-45DF-95F2-D573509236F1}" type="slidenum">
              <a:rPr lang="de-DE" altLang="en-DE"/>
              <a:pPr/>
              <a:t>4</a:t>
            </a:fld>
            <a:endParaRPr lang="de-DE" altLang="en-DE"/>
          </a:p>
        </p:txBody>
      </p:sp>
      <p:sp>
        <p:nvSpPr>
          <p:cNvPr id="40961" name="Text Box 1">
            <a:extLst>
              <a:ext uri="{FF2B5EF4-FFF2-40B4-BE49-F238E27FC236}">
                <a16:creationId xmlns:a16="http://schemas.microsoft.com/office/drawing/2014/main" id="{64C84C4C-0C83-43D4-BDE1-EB4AB105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FAC529A-6099-4EFD-8CB5-D477655988D9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70D0483-3F93-445A-9F23-E5DDB1A2E9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AFF9156-6ABC-4B61-86C8-0BC257B62F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A50172-9F91-4DB0-ADEF-D73D5DED1A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D8F496-D57D-4840-B82F-BDB42956CC2D}" type="slidenum">
              <a:rPr lang="de-DE" altLang="en-DE"/>
              <a:pPr/>
              <a:t>5</a:t>
            </a:fld>
            <a:endParaRPr lang="de-DE" altLang="en-DE"/>
          </a:p>
        </p:txBody>
      </p:sp>
      <p:sp>
        <p:nvSpPr>
          <p:cNvPr id="41985" name="Text Box 1">
            <a:extLst>
              <a:ext uri="{FF2B5EF4-FFF2-40B4-BE49-F238E27FC236}">
                <a16:creationId xmlns:a16="http://schemas.microsoft.com/office/drawing/2014/main" id="{7FF349F9-07DB-425E-BA45-38E288AF3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D314F52-85E3-420D-902E-4C9B00EA8C0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A6A2355-4C8B-44E5-938B-B88283D073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A842589-B7ED-4F1E-B2BC-D663E8CEC4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AE7ED9-D443-4EAA-86F3-23306A2CD5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3B9A88-3BAD-49C7-8630-403635B94FA6}" type="slidenum">
              <a:rPr lang="de-DE" altLang="en-DE"/>
              <a:pPr/>
              <a:t>6</a:t>
            </a:fld>
            <a:endParaRPr lang="de-DE" altLang="en-DE"/>
          </a:p>
        </p:txBody>
      </p:sp>
      <p:sp>
        <p:nvSpPr>
          <p:cNvPr id="43009" name="Text Box 1">
            <a:extLst>
              <a:ext uri="{FF2B5EF4-FFF2-40B4-BE49-F238E27FC236}">
                <a16:creationId xmlns:a16="http://schemas.microsoft.com/office/drawing/2014/main" id="{78294206-86B7-449C-ADFD-E249929D4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A1C5A16-07ED-4215-9F87-9AF2E464C4F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77A364-EA42-4299-BCE7-74A7A9C994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7BDDFCB-1FA9-4BA4-96D5-740CE7D38D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D762FD3-48EF-433B-A3CA-4923129495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84082D-A4B2-481D-B297-7FBC22F5AF1E}" type="slidenum">
              <a:rPr lang="de-DE" altLang="en-DE"/>
              <a:pPr/>
              <a:t>7</a:t>
            </a:fld>
            <a:endParaRPr lang="de-DE" altLang="en-DE"/>
          </a:p>
        </p:txBody>
      </p:sp>
      <p:sp>
        <p:nvSpPr>
          <p:cNvPr id="44033" name="Text Box 1">
            <a:extLst>
              <a:ext uri="{FF2B5EF4-FFF2-40B4-BE49-F238E27FC236}">
                <a16:creationId xmlns:a16="http://schemas.microsoft.com/office/drawing/2014/main" id="{CAF8EAD5-61D9-4B8F-9702-ED1051F9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35F8393-821E-4B88-A5CF-6052A1B3F98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0300C87E-3F48-4309-8F5C-121EF28FCB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9E3E7FE-9586-4DC5-966A-C23B53EB54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EA6AE7-426A-48B4-BA0A-4F34451F0A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00F226-269F-4BDC-8220-E07C22CF3333}" type="slidenum">
              <a:rPr lang="de-DE" altLang="en-DE"/>
              <a:pPr/>
              <a:t>8</a:t>
            </a:fld>
            <a:endParaRPr lang="de-DE" altLang="en-DE"/>
          </a:p>
        </p:txBody>
      </p:sp>
      <p:sp>
        <p:nvSpPr>
          <p:cNvPr id="45057" name="Text Box 1">
            <a:extLst>
              <a:ext uri="{FF2B5EF4-FFF2-40B4-BE49-F238E27FC236}">
                <a16:creationId xmlns:a16="http://schemas.microsoft.com/office/drawing/2014/main" id="{A321D64D-37BA-422B-9951-1D08984D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C452BC-BDBC-432E-9F0A-CF4D741A63E7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7C9E7DC-7F7F-43D2-A5A7-4614E3AC85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DAA590-A385-481B-8451-365D3401AA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D97D0E5-2309-4E99-9890-2832DF6E31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076B94-F5BD-4C22-B982-FE8A51B91688}" type="slidenum">
              <a:rPr lang="de-DE" altLang="en-DE"/>
              <a:pPr/>
              <a:t>9</a:t>
            </a:fld>
            <a:endParaRPr lang="de-DE" altLang="en-DE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2D0F981A-B6E7-42C7-91EB-235D52787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6C239E2-855D-45AA-BF3C-EE4474DFD170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FDECD91-048E-43C0-939F-5ECB06D64A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8481B3E-4A1F-4AF6-88AC-5A3EE41F25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925F-5E9E-4DE5-9C35-A520DFCA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4E244-B769-4BFF-B2CB-94F8E0E9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76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3CD2-9A82-427D-B127-FE5A149F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854EF-527B-48ED-8728-7A2DE71F3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928813"/>
            <a:ext cx="3656013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CE929-8262-40BA-BDFB-F8F21C5C7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9013" y="1928813"/>
            <a:ext cx="3657600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2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8D5E-2D43-489B-95E4-011E4804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F228-3A6F-400D-9A31-1A748068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1D740-27C9-4FC9-A3BE-4ABE4CEC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92008-4696-4378-82E5-97A563E90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1430-A32E-4EDB-BE34-DB0AE92AE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674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740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D59A-CCF1-4914-BFC4-39366CD1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E5B8A-4A1F-4AB0-A968-A443F3410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1190-A4A6-4097-B82E-F2141241D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19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21CC-1389-49F4-B153-7BE018F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C961-BF47-4410-8801-64A9E816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48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326F5-E5C3-407E-A5C9-E8189C31A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333500"/>
            <a:ext cx="1879600" cy="4951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6C41-0EBE-44FE-99E8-CE1DA4D8C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333500"/>
            <a:ext cx="5486400" cy="4951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91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A1AD24EE-5650-47FB-95E7-8A690DFB0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1333500"/>
            <a:ext cx="7502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title text format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F4C4915F-905C-43A1-A948-8892CF1CF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28813"/>
            <a:ext cx="7466013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 dirty="0"/>
              <a:t>Click to edit the outline text format</a:t>
            </a:r>
          </a:p>
          <a:p>
            <a:pPr lvl="1"/>
            <a:r>
              <a:rPr lang="en-GB" altLang="en-DE" dirty="0"/>
              <a:t>Second Outline Level</a:t>
            </a:r>
          </a:p>
          <a:p>
            <a:pPr lvl="2"/>
            <a:r>
              <a:rPr lang="en-GB" altLang="en-DE" dirty="0"/>
              <a:t>Third Outline Level</a:t>
            </a:r>
          </a:p>
          <a:p>
            <a:pPr lvl="3"/>
            <a:r>
              <a:rPr lang="en-GB" altLang="en-DE" dirty="0"/>
              <a:t>Fourth Outline Level</a:t>
            </a:r>
          </a:p>
          <a:p>
            <a:pPr lvl="4"/>
            <a:r>
              <a:rPr lang="en-GB" altLang="en-DE" dirty="0"/>
              <a:t>Fifth Outline Level</a:t>
            </a:r>
          </a:p>
          <a:p>
            <a:pPr lvl="4"/>
            <a:r>
              <a:rPr lang="en-GB" altLang="en-DE" dirty="0"/>
              <a:t>Sixth Outline Level</a:t>
            </a:r>
          </a:p>
          <a:p>
            <a:pPr lvl="4"/>
            <a:r>
              <a:rPr lang="en-GB" altLang="en-DE" dirty="0"/>
              <a:t>Seventh Outline Level</a:t>
            </a:r>
          </a:p>
        </p:txBody>
      </p:sp>
      <p:sp>
        <p:nvSpPr>
          <p:cNvPr id="2051" name="Line 3">
            <a:extLst>
              <a:ext uri="{FF2B5EF4-FFF2-40B4-BE49-F238E27FC236}">
                <a16:creationId xmlns:a16="http://schemas.microsoft.com/office/drawing/2014/main" id="{982B159B-D6D0-4F26-9E30-C870EB072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23950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" name="Line 4">
            <a:extLst>
              <a:ext uri="{FF2B5EF4-FFF2-40B4-BE49-F238E27FC236}">
                <a16:creationId xmlns:a16="http://schemas.microsoft.com/office/drawing/2014/main" id="{022C9D4A-00D7-4B9A-A92C-D9A1AC2E5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00125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2F8B1507-01E5-4602-A777-14AA4162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438150"/>
            <a:ext cx="1443037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4" name="Rectangle 6">
            <a:extLst>
              <a:ext uri="{FF2B5EF4-FFF2-40B4-BE49-F238E27FC236}">
                <a16:creationId xmlns:a16="http://schemas.microsoft.com/office/drawing/2014/main" id="{97157D21-FCE7-4B19-9FC2-B86BF7C1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014413"/>
            <a:ext cx="7467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563"/>
              </a:spcBef>
              <a:buClrTx/>
              <a:buFontTx/>
              <a:buNone/>
            </a:pPr>
            <a:r>
              <a:rPr lang="de-DE" altLang="en-DE" sz="900" b="0">
                <a:solidFill>
                  <a:srgbClr val="606060"/>
                </a:solidFill>
                <a:latin typeface="DIN-Light" pitchFamily="32" charset="0"/>
              </a:rPr>
              <a:t>FACULTY OF ENVIRONMENTAL SCIENCES, DEPARTMENT HYDROSCIENCES, INSTITUTE FOR GROUNDWATER MANAGEMENT</a:t>
            </a: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60F978C5-5CE7-4477-A3F0-D4DC334002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9650" y="6357938"/>
            <a:ext cx="2338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TU Dresden, 18.11.2021</a:t>
            </a:r>
          </a:p>
        </p:txBody>
      </p:sp>
      <p:sp>
        <p:nvSpPr>
          <p:cNvPr id="15" name="Text Box 6">
            <a:extLst>
              <a:ext uri="{FF2B5EF4-FFF2-40B4-BE49-F238E27FC236}">
                <a16:creationId xmlns:a16="http://schemas.microsoft.com/office/drawing/2014/main" id="{1AA6DE31-D891-4AC1-8888-AAA03792DC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86125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Yadav, P. K./GW-L6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823903B6-DCEA-418E-8029-5AC49A0C77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4365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b="0" dirty="0" err="1">
                <a:solidFill>
                  <a:srgbClr val="898989"/>
                </a:solidFill>
                <a:latin typeface="Verdana" panose="020B0604030504040204" pitchFamily="34" charset="0"/>
              </a:rPr>
              <a:t>transparency</a:t>
            </a: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 </a:t>
            </a:r>
            <a:fld id="{27E1A863-F670-4883-B393-DB5EAECB235C}" type="slidenum"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buClrTx/>
                <a:buFontTx/>
                <a:buNone/>
              </a:pPr>
              <a:t>‹#›</a:t>
            </a:fld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 </a:t>
            </a:r>
            <a:r>
              <a:rPr lang="de-DE" altLang="en-DE" b="0" dirty="0" err="1">
                <a:solidFill>
                  <a:srgbClr val="898989"/>
                </a:solidFill>
                <a:latin typeface="Verdana" panose="020B0604030504040204" pitchFamily="34" charset="0"/>
              </a:rPr>
              <a:t>of</a:t>
            </a: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 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7" r:id="rId3"/>
    <p:sldLayoutId id="2147483669" r:id="rId4"/>
    <p:sldLayoutId id="2147483671" r:id="rId5"/>
    <p:sldLayoutId id="2147483672" r:id="rId6"/>
    <p:sldLayoutId id="2147483673" r:id="rId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 kern="1200">
          <a:solidFill>
            <a:srgbClr val="0B2A5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hyperlink" Target="uniform_flow_and_well.xl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anisotropic_aquifer_2D.xl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partici.fi/11256520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FB007BD-C9FA-4B79-9931-779C56C0F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06500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Previous Lecture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C2E05871-B614-4DB2-8195-8635EC1BB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1700808"/>
            <a:ext cx="7864475" cy="27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heterogeneity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layered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systems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anisotropy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altLang="de-DE" dirty="0" err="1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questions</a:t>
            </a:r>
            <a:r>
              <a:rPr lang="de-DE" altLang="de-DE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0140D71-AE31-4E39-9870-D1237488B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1204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822C13CB-DB4D-465B-A6F6-B77747AB4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3109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7D007C37-12E1-4080-AB75-BD0A9BF52A27}"/>
              </a:ext>
            </a:extLst>
          </p:cNvPr>
          <p:cNvSpPr txBox="1">
            <a:spLocks noChangeArrowheads="1"/>
          </p:cNvSpPr>
          <p:nvPr/>
        </p:nvSpPr>
        <p:spPr>
          <a:xfrm>
            <a:off x="799948" y="1312346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Flow Direction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A5A72383-C83B-4F50-B030-2B5D0F563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032" y="1916832"/>
            <a:ext cx="378686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knowledge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about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assume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3D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also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regions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larger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towards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regions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smaller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arrow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endParaRPr lang="de-DE" altLang="de-DE" dirty="0">
              <a:solidFill>
                <a:srgbClr val="FF0000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Question: 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correct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extension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F6D54D-D58B-4A19-BACB-B08DB3F56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46" y="2060848"/>
            <a:ext cx="4967202" cy="38358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62D79946-5942-4546-84EB-0F235DEA8BEB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53572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Hydraulic Gradient</a:t>
            </a:r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A0806D61-2CF2-403A-9156-9CFF47740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566163"/>
            <a:ext cx="8712968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provides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major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constituent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the 1D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given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ratio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change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vs.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distance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3D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must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quantity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order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combine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magnitude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achieved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employing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partial derivatives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respect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Cartesian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CB6D6362-1834-45E5-BB7D-451FBF9E3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5329229"/>
            <a:ext cx="831648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steepest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crease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hydrogeologists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speak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usually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steepest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decrease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C2455D-35FA-4FCA-BA31-77D7966857D5}"/>
                  </a:ext>
                </a:extLst>
              </p:cNvPr>
              <p:cNvSpPr txBox="1"/>
              <p:nvPr/>
            </p:nvSpPr>
            <p:spPr>
              <a:xfrm>
                <a:off x="3347864" y="3826743"/>
                <a:ext cx="2124235" cy="1517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grad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𝒅𝒈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C2455D-35FA-4FCA-BA31-77D796685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826743"/>
                <a:ext cx="2124235" cy="1517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6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5">
            <a:extLst>
              <a:ext uri="{FF2B5EF4-FFF2-40B4-BE49-F238E27FC236}">
                <a16:creationId xmlns:a16="http://schemas.microsoft.com/office/drawing/2014/main" id="{77848B66-F2AD-4B1C-ADB1-960990152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5781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12AC78D5-9367-44EB-A9C7-F231229AE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351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65" name="Rectangle 85">
            <a:extLst>
              <a:ext uri="{FF2B5EF4-FFF2-40B4-BE49-F238E27FC236}">
                <a16:creationId xmlns:a16="http://schemas.microsoft.com/office/drawing/2014/main" id="{9BF7B857-4F26-40EC-8DCA-BB19E51E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6257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67" name="Rectangle 88">
            <a:extLst>
              <a:ext uri="{FF2B5EF4-FFF2-40B4-BE49-F238E27FC236}">
                <a16:creationId xmlns:a16="http://schemas.microsoft.com/office/drawing/2014/main" id="{DF9B74E5-65A4-4F76-B711-42F81F2F8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303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69" name="Rectangle 90">
            <a:extLst>
              <a:ext uri="{FF2B5EF4-FFF2-40B4-BE49-F238E27FC236}">
                <a16:creationId xmlns:a16="http://schemas.microsoft.com/office/drawing/2014/main" id="{49BEDF94-8DE1-4130-8600-2054D8A59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3036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90" name="Rectangle 2">
            <a:extLst>
              <a:ext uri="{FF2B5EF4-FFF2-40B4-BE49-F238E27FC236}">
                <a16:creationId xmlns:a16="http://schemas.microsoft.com/office/drawing/2014/main" id="{BB10BCA1-311C-4FA7-B4B3-1CB32274EDCD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24744"/>
            <a:ext cx="6480175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  <a:latin typeface="+mj-lt"/>
              </a:rPr>
              <a:t>Darcy’s Law (Isotropic Aquifer)</a:t>
            </a:r>
          </a:p>
        </p:txBody>
      </p:sp>
      <p:sp>
        <p:nvSpPr>
          <p:cNvPr id="91" name="Text Box 3">
            <a:extLst>
              <a:ext uri="{FF2B5EF4-FFF2-40B4-BE49-F238E27FC236}">
                <a16:creationId xmlns:a16="http://schemas.microsoft.com/office/drawing/2014/main" id="{CB48B064-9B71-45ED-82C8-B3A76755A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700744"/>
            <a:ext cx="838849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3D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Darcy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</a:t>
            </a:r>
            <a:r>
              <a:rPr lang="de-DE" altLang="de-DE" i="1" baseline="-250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resp.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3D Darcy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</a:p>
        </p:txBody>
      </p:sp>
      <p:sp>
        <p:nvSpPr>
          <p:cNvPr id="93" name="Text Box 6">
            <a:extLst>
              <a:ext uri="{FF2B5EF4-FFF2-40B4-BE49-F238E27FC236}">
                <a16:creationId xmlns:a16="http://schemas.microsoft.com/office/drawing/2014/main" id="{6AD375E9-C126-4F66-A851-BFFBF6534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96744"/>
            <a:ext cx="7921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relates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Darcy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via </a:t>
            </a:r>
          </a:p>
        </p:txBody>
      </p:sp>
      <p:sp>
        <p:nvSpPr>
          <p:cNvPr id="95" name="Text Box 9">
            <a:extLst>
              <a:ext uri="{FF2B5EF4-FFF2-40B4-BE49-F238E27FC236}">
                <a16:creationId xmlns:a16="http://schemas.microsoft.com/office/drawing/2014/main" id="{3FA6A2C9-9D49-4A19-B109-55E521A1C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4832744"/>
            <a:ext cx="8316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heterogeneous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		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=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homogeneous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		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=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Darcy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oriented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opposite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(due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minus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sign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0EE077-530B-4B96-8DD9-5CE943D8BB58}"/>
                  </a:ext>
                </a:extLst>
              </p:cNvPr>
              <p:cNvSpPr txBox="1"/>
              <p:nvPr/>
            </p:nvSpPr>
            <p:spPr>
              <a:xfrm>
                <a:off x="3876910" y="2720182"/>
                <a:ext cx="1246907" cy="7825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0EE077-530B-4B96-8DD9-5CE943D8B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10" y="2720182"/>
                <a:ext cx="1246907" cy="782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C1F8B-1A40-468F-B1C7-9591C9DF7C0A}"/>
                  </a:ext>
                </a:extLst>
              </p:cNvPr>
              <p:cNvSpPr txBox="1"/>
              <p:nvPr/>
            </p:nvSpPr>
            <p:spPr>
              <a:xfrm>
                <a:off x="3876910" y="4303378"/>
                <a:ext cx="1566647" cy="269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nor/>
                        </m:rPr>
                        <a:rPr lang="en-US" sz="16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grad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86C1F8B-1A40-468F-B1C7-9591C9DF7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10" y="4303378"/>
                <a:ext cx="1566647" cy="269561"/>
              </a:xfrm>
              <a:prstGeom prst="rect">
                <a:avLst/>
              </a:prstGeom>
              <a:blipFill>
                <a:blip r:embed="rId4"/>
                <a:stretch>
                  <a:fillRect r="-11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uild="p"/>
      <p:bldP spid="93" grpId="0" build="p"/>
      <p:bldP spid="95" grpId="0" build="p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>
            <a:extLst>
              <a:ext uri="{FF2B5EF4-FFF2-40B4-BE49-F238E27FC236}">
                <a16:creationId xmlns:a16="http://schemas.microsoft.com/office/drawing/2014/main" id="{29BF39BE-A877-46B8-AD3E-F37405D84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3890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2" name="Rectangle 18">
            <a:extLst>
              <a:ext uri="{FF2B5EF4-FFF2-40B4-BE49-F238E27FC236}">
                <a16:creationId xmlns:a16="http://schemas.microsoft.com/office/drawing/2014/main" id="{06F10378-C2F2-4AAB-B36D-0437E5D49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2460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3" name="Rectangle 39">
            <a:extLst>
              <a:ext uri="{FF2B5EF4-FFF2-40B4-BE49-F238E27FC236}">
                <a16:creationId xmlns:a16="http://schemas.microsoft.com/office/drawing/2014/main" id="{B3D7B52F-7A07-4D61-BE1E-971DE2ECD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412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3BA03482-E0B2-474D-9BD1-84D253A2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365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5" name="Rectangle 43">
            <a:extLst>
              <a:ext uri="{FF2B5EF4-FFF2-40B4-BE49-F238E27FC236}">
                <a16:creationId xmlns:a16="http://schemas.microsoft.com/office/drawing/2014/main" id="{939AC225-A197-4A4F-BF5D-20F611E31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412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6" name="Rectangle 45">
            <a:extLst>
              <a:ext uri="{FF2B5EF4-FFF2-40B4-BE49-F238E27FC236}">
                <a16:creationId xmlns:a16="http://schemas.microsoft.com/office/drawing/2014/main" id="{862B98A8-22D7-4C21-9224-AD4A51C50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4365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7" name="Rectangle 47">
            <a:extLst>
              <a:ext uri="{FF2B5EF4-FFF2-40B4-BE49-F238E27FC236}">
                <a16:creationId xmlns:a16="http://schemas.microsoft.com/office/drawing/2014/main" id="{6C650463-378E-479D-8B37-66288C183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34127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21" name="Rectangle 55">
            <a:extLst>
              <a:ext uri="{FF2B5EF4-FFF2-40B4-BE49-F238E27FC236}">
                <a16:creationId xmlns:a16="http://schemas.microsoft.com/office/drawing/2014/main" id="{7BD7EFA9-CB0F-44A4-8287-01D2B6365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935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23" name="Rectangle 57">
            <a:extLst>
              <a:ext uri="{FF2B5EF4-FFF2-40B4-BE49-F238E27FC236}">
                <a16:creationId xmlns:a16="http://schemas.microsoft.com/office/drawing/2014/main" id="{0FD2C48B-2AFB-4DE9-9A60-938B5818F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9352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B8B3CE19-E82D-428A-BADB-50C22D76CDA8}"/>
              </a:ext>
            </a:extLst>
          </p:cNvPr>
          <p:cNvSpPr txBox="1">
            <a:spLocks noChangeArrowheads="1"/>
          </p:cNvSpPr>
          <p:nvPr/>
        </p:nvSpPr>
        <p:spPr>
          <a:xfrm>
            <a:off x="572108" y="1203027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Darcy Velocities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1009DF2-A209-46CC-A22E-45257C4DE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7812360" cy="42105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C88E305-A131-4BA4-81A1-4AA5CDE9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2160000"/>
            <a:ext cx="4968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Streamlines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and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Flow Nets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DBF4B8A3-9DAB-4B9F-919E-D3BF9066D5C9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1340768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Basics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66164754-8A11-49E7-80A9-71EBE1200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09" y="1916832"/>
            <a:ext cx="786447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curves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which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tangential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perpendicular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consequence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perpendicular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consist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usually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employed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scenarios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behaviour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illustrated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covering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investigation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area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mesh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E691144-E183-4C75-B017-43574C85EAA3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268760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>
                <a:solidFill>
                  <a:srgbClr val="0B2A51"/>
                </a:solidFill>
              </a:rPr>
              <a:t>Examples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D9ED065E-600F-4D2E-B338-2E49DEFE6F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828102"/>
            <a:ext cx="2454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sz="14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Freeze</a:t>
            </a: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sz="14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Cherry, 1979)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23290-A3AE-4569-94CB-985252AEE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58204"/>
            <a:ext cx="5220072" cy="1457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5A42C2-7061-4262-8EAC-5C69CEC48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3" y="3475331"/>
            <a:ext cx="7213343" cy="23527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6EE7C5D-0647-4389-BA86-2AB144BC1CD1}"/>
              </a:ext>
            </a:extLst>
          </p:cNvPr>
          <p:cNvSpPr txBox="1">
            <a:spLocks noChangeArrowheads="1"/>
          </p:cNvSpPr>
          <p:nvPr/>
        </p:nvSpPr>
        <p:spPr>
          <a:xfrm>
            <a:off x="448412" y="1196430"/>
            <a:ext cx="4788096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Radial Flow Near a Well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5B94E89-AFF1-4620-855F-88DE555A2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40" y="1556792"/>
            <a:ext cx="411931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example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steady-state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abstraction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pumping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e.g.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drinking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supply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considered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assu-med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spatially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constant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homogeneous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further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im-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pacts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pumping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leads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radially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symmetric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drawdown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radially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approach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pumping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circles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centre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1EE611-C323-4532-95FC-C3C6BE67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2" y="1556792"/>
            <a:ext cx="4267604" cy="4941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DCFCA6-0151-4B62-97CD-3A37E409BE8C}"/>
              </a:ext>
            </a:extLst>
          </p:cNvPr>
          <p:cNvGrpSpPr/>
          <p:nvPr/>
        </p:nvGrpSpPr>
        <p:grpSpPr>
          <a:xfrm>
            <a:off x="1370434" y="1953057"/>
            <a:ext cx="1689101" cy="304800"/>
            <a:chOff x="1370434" y="1953057"/>
            <a:chExt cx="1689101" cy="304800"/>
          </a:xfrm>
        </p:grpSpPr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1B6AF620-F2CD-4473-B023-66216CC0E7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9672" y="1953057"/>
              <a:ext cx="14398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 err="1">
                  <a:solidFill>
                    <a:srgbClr val="FF0000"/>
                  </a:solidFill>
                  <a:latin typeface="+mn-lt"/>
                </a:rPr>
                <a:t>streamline</a:t>
              </a:r>
              <a:endParaRPr lang="de-DE" altLang="de-DE" sz="14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B8C271C6-1B6C-4845-BBD3-DC58A1416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70434" y="2105457"/>
              <a:ext cx="287338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FD3907-6C52-4F67-B4B1-F49E2E7152F6}"/>
              </a:ext>
            </a:extLst>
          </p:cNvPr>
          <p:cNvGrpSpPr/>
          <p:nvPr/>
        </p:nvGrpSpPr>
        <p:grpSpPr>
          <a:xfrm>
            <a:off x="1535088" y="3446271"/>
            <a:ext cx="1998663" cy="306388"/>
            <a:chOff x="1535088" y="3446271"/>
            <a:chExt cx="1998663" cy="306388"/>
          </a:xfrm>
        </p:grpSpPr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F127D414-844C-4892-ABEE-1676CDF74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35088" y="3446271"/>
              <a:ext cx="287338" cy="1317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738D9621-687E-4946-A15E-81A0398093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688" y="3447859"/>
              <a:ext cx="17700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 err="1">
                  <a:solidFill>
                    <a:srgbClr val="FF0000"/>
                  </a:solidFill>
                  <a:latin typeface="+mn-lt"/>
                </a:rPr>
                <a:t>isoline</a:t>
              </a:r>
              <a:endParaRPr lang="de-DE" altLang="de-DE" sz="14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17" name="Text Box 10">
            <a:extLst>
              <a:ext uri="{FF2B5EF4-FFF2-40B4-BE49-F238E27FC236}">
                <a16:creationId xmlns:a16="http://schemas.microsoft.com/office/drawing/2014/main" id="{188390BC-9E28-445D-B201-CA255C943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191005"/>
            <a:ext cx="2454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sz="14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Freeze</a:t>
            </a: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sz="1400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Cherry, 1979)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5">
            <a:extLst>
              <a:ext uri="{FF2B5EF4-FFF2-40B4-BE49-F238E27FC236}">
                <a16:creationId xmlns:a16="http://schemas.microsoft.com/office/drawing/2014/main" id="{ED05DDB2-10E9-4F8F-8151-CF5CA42CB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756" y="5085184"/>
            <a:ext cx="831648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dividing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(solid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black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capture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uniform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radial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exactly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compensate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the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stagnation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resulting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equals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zero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A8FE41-236C-4923-97E1-6123AAE0C164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196752"/>
            <a:ext cx="7777163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Superposition of Uniform and Radial Flow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10A30D-1087-4FD9-AA06-CDDE1814AC52}"/>
              </a:ext>
            </a:extLst>
          </p:cNvPr>
          <p:cNvGrpSpPr/>
          <p:nvPr/>
        </p:nvGrpSpPr>
        <p:grpSpPr>
          <a:xfrm>
            <a:off x="1556073" y="1412150"/>
            <a:ext cx="5824239" cy="3673034"/>
            <a:chOff x="1492474" y="620688"/>
            <a:chExt cx="6518275" cy="4419600"/>
          </a:xfrm>
        </p:grpSpPr>
        <p:graphicFrame>
          <p:nvGraphicFramePr>
            <p:cNvPr id="26" name="Object 2">
              <a:extLst>
                <a:ext uri="{FF2B5EF4-FFF2-40B4-BE49-F238E27FC236}">
                  <a16:creationId xmlns:a16="http://schemas.microsoft.com/office/drawing/2014/main" id="{7A729C17-4BD1-4E94-B641-453A5243FB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9322388"/>
                </p:ext>
              </p:extLst>
            </p:nvPr>
          </p:nvGraphicFramePr>
          <p:xfrm>
            <a:off x="2195736" y="620688"/>
            <a:ext cx="5111750" cy="441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1" name="Diagramm" r:id="rId4" imgW="3943502" imgH="3410102" progId="Excel.Chart.8">
                    <p:embed/>
                  </p:oleObj>
                </mc:Choice>
                <mc:Fallback>
                  <p:oleObj name="Diagramm" r:id="rId4" imgW="3943502" imgH="3410102" progId="Excel.Chart.8">
                    <p:embed/>
                    <p:pic>
                      <p:nvPicPr>
                        <p:cNvPr id="4198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736" y="620688"/>
                          <a:ext cx="5111750" cy="441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E2A36244-50C2-4FA1-8BF3-F82056D48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674" y="4586263"/>
              <a:ext cx="358775" cy="73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de-DE" sz="1000">
                <a:solidFill>
                  <a:schemeClr val="bg2"/>
                </a:solidFill>
                <a:latin typeface="Microsoft Sans Serif" panose="020B0604020202020204" pitchFamily="34" charset="0"/>
              </a:endParaRPr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23E0B398-AD99-46B6-8A52-E1591BD3C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686" y="2098651"/>
              <a:ext cx="1008063" cy="433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>
                  <a:solidFill>
                    <a:srgbClr val="0000FF"/>
                  </a:solidFill>
                  <a:latin typeface="+mn-lt"/>
                </a:rPr>
                <a:t>streamline</a:t>
              </a:r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C7FB5E19-8890-48C3-BA42-630EF6C7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3999" y="2243113"/>
              <a:ext cx="792162" cy="217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latin typeface="+mn-lt"/>
                </a:rPr>
                <a:t>well</a:t>
              </a:r>
            </a:p>
          </p:txBody>
        </p:sp>
        <p:sp>
          <p:nvSpPr>
            <p:cNvPr id="30" name="Rectangle 15">
              <a:extLst>
                <a:ext uri="{FF2B5EF4-FFF2-40B4-BE49-F238E27FC236}">
                  <a16:creationId xmlns:a16="http://schemas.microsoft.com/office/drawing/2014/main" id="{2569E92E-54FA-42A7-8BB6-B773044C0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036" y="2714601"/>
              <a:ext cx="615950" cy="608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latin typeface="+mn-lt"/>
                </a:rPr>
                <a:t>stag-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latin typeface="+mn-lt"/>
                </a:rPr>
                <a:t>nation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latin typeface="+mn-lt"/>
                </a:rPr>
                <a:t>point</a:t>
              </a: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EF272F80-1D5C-4CAA-B167-6E45D4C02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2474" y="2170088"/>
              <a:ext cx="865187" cy="433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>
                  <a:latin typeface="+mn-lt"/>
                </a:rPr>
                <a:t>uniform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 err="1">
                  <a:latin typeface="+mn-lt"/>
                </a:rPr>
                <a:t>flow</a:t>
              </a:r>
              <a:endParaRPr lang="de-DE" altLang="de-DE" sz="1400" dirty="0">
                <a:latin typeface="+mn-lt"/>
              </a:endParaRPr>
            </a:p>
          </p:txBody>
        </p:sp>
        <p:sp>
          <p:nvSpPr>
            <p:cNvPr id="32" name="Line 24">
              <a:extLst>
                <a:ext uri="{FF2B5EF4-FFF2-40B4-BE49-F238E27FC236}">
                  <a16:creationId xmlns:a16="http://schemas.microsoft.com/office/drawing/2014/main" id="{11D18FB9-E697-418F-B695-049ACBAC0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6936" y="2674913"/>
              <a:ext cx="64770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594131F3-00E3-4BE7-81B3-D2A258A12E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61124" y="2603476"/>
              <a:ext cx="287337" cy="635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  <p:sp>
          <p:nvSpPr>
            <p:cNvPr id="35" name="Line 27">
              <a:extLst>
                <a:ext uri="{FF2B5EF4-FFF2-40B4-BE49-F238E27FC236}">
                  <a16:creationId xmlns:a16="http://schemas.microsoft.com/office/drawing/2014/main" id="{2DE877B7-725D-4746-B839-A263AC835F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8461" y="2459013"/>
              <a:ext cx="0" cy="1444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  <p:sp>
          <p:nvSpPr>
            <p:cNvPr id="36" name="Line 28">
              <a:extLst>
                <a:ext uri="{FF2B5EF4-FFF2-40B4-BE49-F238E27FC236}">
                  <a16:creationId xmlns:a16="http://schemas.microsoft.com/office/drawing/2014/main" id="{146AE6AA-6407-4D0F-B33B-47104B7CC0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131024" y="2705076"/>
              <a:ext cx="322262" cy="666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  <p:sp>
          <p:nvSpPr>
            <p:cNvPr id="37" name="Rectangle 8">
              <a:extLst>
                <a:ext uri="{FF2B5EF4-FFF2-40B4-BE49-F238E27FC236}">
                  <a16:creationId xmlns:a16="http://schemas.microsoft.com/office/drawing/2014/main" id="{FA555C71-C1A5-4F85-B650-4ACDA56BE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2986" y="3846488"/>
              <a:ext cx="720725" cy="43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rgbClr val="FF0000"/>
                  </a:solidFill>
                  <a:latin typeface="+mn-lt"/>
                </a:rPr>
                <a:t>isoline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BC5CEAC-6054-4908-A6FA-DD689C29408D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268760"/>
            <a:ext cx="612068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>
                <a:solidFill>
                  <a:srgbClr val="0B2A51"/>
                </a:solidFill>
              </a:rPr>
              <a:t>Some Rules for Drawing Flow Nets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544D719-4EFC-465D-B210-15BEB0C1F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0008" y="1146224"/>
            <a:ext cx="3852472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Drawing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certain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domain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requires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information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about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domain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Impermeable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given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constant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Symmetries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domain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geometry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conditions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result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symmetric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drawn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saturated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i.e.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cross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table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sp>
        <p:nvSpPr>
          <p:cNvPr id="6" name="Text Box 18">
            <a:extLst>
              <a:ext uri="{FF2B5EF4-FFF2-40B4-BE49-F238E27FC236}">
                <a16:creationId xmlns:a16="http://schemas.microsoft.com/office/drawing/2014/main" id="{C3E9B33D-240B-4775-B668-6422D2994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5294238"/>
            <a:ext cx="831648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intersect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intersect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never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closed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(“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circular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“).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start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an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end at an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outflow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Adjacent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should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form “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curvilinear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squares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“.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71A6FB-7DF1-492F-8870-30E5DD21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90535"/>
            <a:ext cx="4592591" cy="32769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9BAD5A2E-4176-45A4-A405-077962298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06500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Today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86E483F7-3723-42FF-B29A-0D2E62907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1700808"/>
            <a:ext cx="7864475" cy="278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 defTabSz="2667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2667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2667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2667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steady-state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groundwater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dimensions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isochrones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B0D9823-AE00-48EC-97E3-8B5063572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2160000"/>
            <a:ext cx="583264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Isochrones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and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Protection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Zones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>
            <a:extLst>
              <a:ext uri="{FF2B5EF4-FFF2-40B4-BE49-F238E27FC236}">
                <a16:creationId xmlns:a16="http://schemas.microsoft.com/office/drawing/2014/main" id="{5D9D21F9-1438-4D1D-9A98-220222033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22" y="4972285"/>
            <a:ext cx="838849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Isochrones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curves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travel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times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Isochrones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do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necessarily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intersect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an angle of 90°!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Isochrones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needed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delineate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sp>
        <p:nvSpPr>
          <p:cNvPr id="8" name="computr2">
            <a:hlinkClick r:id="rId4" action="ppaction://hlinkfile"/>
            <a:extLst>
              <a:ext uri="{FF2B5EF4-FFF2-40B4-BE49-F238E27FC236}">
                <a16:creationId xmlns:a16="http://schemas.microsoft.com/office/drawing/2014/main" id="{21FB6030-90A3-481E-82C3-BA084BDBCF59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90268" y="2311334"/>
            <a:ext cx="2065718" cy="206571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100" dirty="0">
                <a:solidFill>
                  <a:schemeClr val="bg1"/>
                </a:solidFill>
                <a:latin typeface="+mn-lt"/>
              </a:rPr>
              <a:t>uniform &amp; radial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87064E-F99F-4676-9155-8E3EFFD45E50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430106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>
                <a:solidFill>
                  <a:srgbClr val="0B2A51"/>
                </a:solidFill>
              </a:rPr>
              <a:t>Isochrones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580C81-4D68-4E36-AB98-373FBF3D18E3}"/>
              </a:ext>
            </a:extLst>
          </p:cNvPr>
          <p:cNvGrpSpPr/>
          <p:nvPr/>
        </p:nvGrpSpPr>
        <p:grpSpPr>
          <a:xfrm>
            <a:off x="3275856" y="1268760"/>
            <a:ext cx="5616624" cy="3703525"/>
            <a:chOff x="2484711" y="998769"/>
            <a:chExt cx="6496621" cy="4429125"/>
          </a:xfrm>
        </p:grpSpPr>
        <p:graphicFrame>
          <p:nvGraphicFramePr>
            <p:cNvPr id="4" name="Object 2">
              <a:extLst>
                <a:ext uri="{FF2B5EF4-FFF2-40B4-BE49-F238E27FC236}">
                  <a16:creationId xmlns:a16="http://schemas.microsoft.com/office/drawing/2014/main" id="{A674CF04-E5B8-46B8-8A7B-6049AAACAE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7037266"/>
                </p:ext>
              </p:extLst>
            </p:nvPr>
          </p:nvGraphicFramePr>
          <p:xfrm>
            <a:off x="3201875" y="998769"/>
            <a:ext cx="5110163" cy="442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2" name="Diagramm" r:id="rId5" imgW="3933749" imgH="3410102" progId="Excel.Chart.8">
                    <p:embed/>
                  </p:oleObj>
                </mc:Choice>
                <mc:Fallback>
                  <p:oleObj name="Diagramm" r:id="rId5" imgW="3933749" imgH="3410102" progId="Excel.Chart.8">
                    <p:embed/>
                    <p:pic>
                      <p:nvPicPr>
                        <p:cNvPr id="4813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875" y="998769"/>
                          <a:ext cx="5110163" cy="4429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22">
              <a:extLst>
                <a:ext uri="{FF2B5EF4-FFF2-40B4-BE49-F238E27FC236}">
                  <a16:creationId xmlns:a16="http://schemas.microsoft.com/office/drawing/2014/main" id="{DB3B5E24-2040-4187-A6CF-D9CAECE87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6690" y="2709960"/>
              <a:ext cx="1334642" cy="4333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>
                  <a:solidFill>
                    <a:srgbClr val="0000FF"/>
                  </a:solidFill>
                  <a:latin typeface="+mn-lt"/>
                </a:rPr>
                <a:t>streamline</a:t>
              </a:r>
            </a:p>
          </p:txBody>
        </p:sp>
        <p:sp>
          <p:nvSpPr>
            <p:cNvPr id="6" name="Rectangle 26">
              <a:extLst>
                <a:ext uri="{FF2B5EF4-FFF2-40B4-BE49-F238E27FC236}">
                  <a16:creationId xmlns:a16="http://schemas.microsoft.com/office/drawing/2014/main" id="{085F5510-6BC6-4594-9934-B7ABA9297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711" y="2910805"/>
              <a:ext cx="865187" cy="433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>
                  <a:latin typeface="+mn-lt"/>
                </a:rPr>
                <a:t>uniform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 dirty="0" err="1">
                  <a:latin typeface="+mn-lt"/>
                </a:rPr>
                <a:t>flow</a:t>
              </a:r>
              <a:endParaRPr lang="de-DE" altLang="de-DE" sz="1400" dirty="0">
                <a:latin typeface="+mn-lt"/>
              </a:endParaRPr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92294D33-0196-4F3A-A566-1DB8B2F5A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9967" y="3720588"/>
              <a:ext cx="1439862" cy="217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de-DE" altLang="de-DE" sz="1400">
                  <a:solidFill>
                    <a:srgbClr val="008000"/>
                  </a:solidFill>
                  <a:latin typeface="+mn-lt"/>
                </a:rPr>
                <a:t>isochrone</a:t>
              </a:r>
            </a:p>
          </p:txBody>
        </p:sp>
        <p:sp>
          <p:nvSpPr>
            <p:cNvPr id="11" name="Line 27">
              <a:extLst>
                <a:ext uri="{FF2B5EF4-FFF2-40B4-BE49-F238E27FC236}">
                  <a16:creationId xmlns:a16="http://schemas.microsoft.com/office/drawing/2014/main" id="{5BA08E81-8D70-42E9-8C3A-0C949E2B0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2198" y="3429000"/>
              <a:ext cx="64770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  <p:sp>
          <p:nvSpPr>
            <p:cNvPr id="12" name="Line 30">
              <a:extLst>
                <a:ext uri="{FF2B5EF4-FFF2-40B4-BE49-F238E27FC236}">
                  <a16:creationId xmlns:a16="http://schemas.microsoft.com/office/drawing/2014/main" id="{152C5EE0-0076-466C-83E2-88C332AA5F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342" y="3839650"/>
              <a:ext cx="242887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 sz="1400">
                <a:latin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>
            <a:extLst>
              <a:ext uri="{FF2B5EF4-FFF2-40B4-BE49-F238E27FC236}">
                <a16:creationId xmlns:a16="http://schemas.microsoft.com/office/drawing/2014/main" id="{0C808142-EB13-42C2-BC42-585DEC7D2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0000" y="1445184"/>
            <a:ext cx="4356496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According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German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regulations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capture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subdivided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II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outside of the 50-days isochrone.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protection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II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shown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several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fields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implies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water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needs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least 50 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travel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edges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abstraction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edge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orange/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yellow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area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field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capture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dividing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streamli-nes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CD173-7B2A-4702-98C1-77B418934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" y="1975546"/>
            <a:ext cx="4658860" cy="3973734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4916B3AC-B666-45B4-8D6A-407C077E171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1230644"/>
            <a:ext cx="6076032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>
                <a:solidFill>
                  <a:srgbClr val="0B2A51"/>
                </a:solidFill>
              </a:rPr>
              <a:t>Examples of Protection Zones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543DBE2C-3EAB-4200-BE61-6248A3E66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D465A177-0E26-4E18-B44E-B64DD5DC5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4610484C-4B7B-44F2-B6E3-21D38870C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DF25D4F-2DB8-4570-BFB0-F63CBE4A6E38}"/>
              </a:ext>
            </a:extLst>
          </p:cNvPr>
          <p:cNvSpPr txBox="1">
            <a:spLocks noChangeArrowheads="1"/>
          </p:cNvSpPr>
          <p:nvPr/>
        </p:nvSpPr>
        <p:spPr>
          <a:xfrm>
            <a:off x="752480" y="1391904"/>
            <a:ext cx="74168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Well Capture Zones in Heterogeneous Aquifers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29B1EB4-2E4F-4CB0-A6C0-EA0678F1E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752" y="2131839"/>
            <a:ext cx="5081627" cy="380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402807E6-FAB9-46E9-AE39-1AD9E1BF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204864"/>
            <a:ext cx="4890099" cy="367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07D1E08-D112-4C45-94E1-0BE38DD13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2160000"/>
            <a:ext cx="4968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Darcy‘s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Law in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Anisotropic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Aquifers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52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583B2F5-F6B9-474A-B420-0C90EBA0E6B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1191746"/>
            <a:ext cx="7921625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Principal Axes of Hydraulic 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Conductivity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8FD15742-A264-4A89-BF18-16927E6B6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682" y="1229157"/>
            <a:ext cx="4303814" cy="47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 defTabSz="5334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defTabSz="53340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defTabSz="5334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defTabSz="5334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defTabSz="5334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defTabSz="5334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di-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maximum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minimum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was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found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perpendicular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(This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true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general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layered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systems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covered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previous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lecture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.)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principal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conducitivity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oriented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             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– 	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along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maximum 	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                                        –	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along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minimum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	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                                – 	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perpendicular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D47BE-9A10-4746-A538-55A3DD1B4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" y="2247992"/>
            <a:ext cx="4572000" cy="30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97A951-CBE9-490D-AEA7-8E8E97D2651A}"/>
              </a:ext>
            </a:extLst>
          </p:cNvPr>
          <p:cNvSpPr txBox="1">
            <a:spLocks noChangeArrowheads="1"/>
          </p:cNvSpPr>
          <p:nvPr/>
        </p:nvSpPr>
        <p:spPr>
          <a:xfrm>
            <a:off x="485775" y="1196752"/>
            <a:ext cx="817245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Formulations of Darcy’s Law in Anisotropic Aquifers I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980E4EA6-8F4A-4606-8D45-867096E49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7" y="1628800"/>
            <a:ext cx="83164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principal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coincide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Cartesian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system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given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1E7CBC2-B30D-499E-AB69-9BFC7AB69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7" y="4581128"/>
            <a:ext cx="83164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equation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written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matrix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precise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tensor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i.e.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quantity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which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subject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certain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rules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under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transforms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Cartesian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cylinder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instance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 These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rules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guarantee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also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applied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systems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Cartesian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899F9E-7ADD-4BBA-A663-2A54C8E9746E}"/>
                  </a:ext>
                </a:extLst>
              </p:cNvPr>
              <p:cNvSpPr txBox="1"/>
              <p:nvPr/>
            </p:nvSpPr>
            <p:spPr>
              <a:xfrm>
                <a:off x="2339752" y="2670202"/>
                <a:ext cx="4896544" cy="1517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899F9E-7ADD-4BBA-A663-2A54C8E97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670202"/>
                <a:ext cx="4896544" cy="1517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17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>
            <a:extLst>
              <a:ext uri="{FF2B5EF4-FFF2-40B4-BE49-F238E27FC236}">
                <a16:creationId xmlns:a16="http://schemas.microsoft.com/office/drawing/2014/main" id="{DE368E4F-CDEC-46D4-892C-5D74CE8E7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79" y="1636990"/>
            <a:ext cx="7921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horizontally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oriented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-plane,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have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32822B02-CDFE-41B5-8F5F-223A281CE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00" y="3493139"/>
            <a:ext cx="79216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most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general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encountered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all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principal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associated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different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conductivities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coincides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</a:t>
            </a:r>
          </a:p>
        </p:txBody>
      </p:sp>
      <p:sp>
        <p:nvSpPr>
          <p:cNvPr id="4" name="Text Box 12">
            <a:extLst>
              <a:ext uri="{FF2B5EF4-FFF2-40B4-BE49-F238E27FC236}">
                <a16:creationId xmlns:a16="http://schemas.microsoft.com/office/drawing/2014/main" id="{6758BBD1-5E8F-4918-BD9F-A46FC1180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000" y="5611216"/>
            <a:ext cx="83164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easily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conclude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advantageous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arrange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parallel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prinipal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axes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Unfortunately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not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always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possible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e.g.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layers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folded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9A3FB6-A37F-4860-9427-33868DD9653B}"/>
              </a:ext>
            </a:extLst>
          </p:cNvPr>
          <p:cNvSpPr txBox="1">
            <a:spLocks noChangeArrowheads="1"/>
          </p:cNvSpPr>
          <p:nvPr/>
        </p:nvSpPr>
        <p:spPr>
          <a:xfrm>
            <a:off x="484679" y="1268760"/>
            <a:ext cx="8172450" cy="36036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altLang="de-DE" sz="1800" b="1" dirty="0">
                <a:solidFill>
                  <a:srgbClr val="0B2A51"/>
                </a:solidFill>
                <a:latin typeface="+mn-lt"/>
              </a:rPr>
              <a:t>Formulations of Darcy’s Law in Anisotropic Aquifers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B3F860-AE63-49CF-BE3D-00B1F51D0DA4}"/>
                  </a:ext>
                </a:extLst>
              </p:cNvPr>
              <p:cNvSpPr txBox="1"/>
              <p:nvPr/>
            </p:nvSpPr>
            <p:spPr>
              <a:xfrm>
                <a:off x="2266648" y="1975544"/>
                <a:ext cx="4896544" cy="1517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B3F860-AE63-49CF-BE3D-00B1F51D0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648" y="1975544"/>
                <a:ext cx="4896544" cy="1517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759C-952F-4E19-9042-DD0D97E079DE}"/>
                  </a:ext>
                </a:extLst>
              </p:cNvPr>
              <p:cNvSpPr txBox="1"/>
              <p:nvPr/>
            </p:nvSpPr>
            <p:spPr>
              <a:xfrm>
                <a:off x="2160540" y="4143653"/>
                <a:ext cx="4896544" cy="15175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𝝏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en-US" sz="1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12759C-952F-4E19-9042-DD0D97E07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540" y="4143653"/>
                <a:ext cx="4896544" cy="1517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740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C3F65-D109-4FC3-8C2B-20CA134AA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2" y="2132856"/>
            <a:ext cx="8316416" cy="158457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CB8B4EF-DF3B-4AF6-8D86-373823656DFF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96752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Direction of Flow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10F0535-31F4-4831-8182-EB6DA0242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437112"/>
            <a:ext cx="83164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scalar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opposite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 algn="just"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K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tensor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matrix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and the angle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between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gradient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vector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direction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between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90° and 180°.  </a:t>
            </a:r>
          </a:p>
        </p:txBody>
      </p:sp>
    </p:spTree>
    <p:extLst>
      <p:ext uri="{BB962C8B-B14F-4D97-AF65-F5344CB8AC3E}">
        <p14:creationId xmlns:p14="http://schemas.microsoft.com/office/powerpoint/2010/main" val="2854848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615AF62-68B6-4F4D-9756-ABB49CDF9171}"/>
              </a:ext>
            </a:extLst>
          </p:cNvPr>
          <p:cNvSpPr txBox="1">
            <a:spLocks noChangeArrowheads="1"/>
          </p:cNvSpPr>
          <p:nvPr/>
        </p:nvSpPr>
        <p:spPr>
          <a:xfrm>
            <a:off x="125115" y="1268760"/>
            <a:ext cx="7848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Examples for Flow Nets in Anisotropic Aquifers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576FE211-BF91-418D-BA75-26B670FB4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795" y="1772816"/>
            <a:ext cx="3528392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provides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different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ratios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aniso-tropy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but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conditions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domain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boundaries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from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top,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outflow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pi-pe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left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and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streamlines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intersect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other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right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angles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isotropic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 </a:t>
            </a:r>
          </a:p>
        </p:txBody>
      </p:sp>
      <p:sp>
        <p:nvSpPr>
          <p:cNvPr id="4" name="computr2">
            <a:hlinkClick r:id="rId2" action="ppaction://hlinkfile"/>
            <a:extLst>
              <a:ext uri="{FF2B5EF4-FFF2-40B4-BE49-F238E27FC236}">
                <a16:creationId xmlns:a16="http://schemas.microsoft.com/office/drawing/2014/main" id="{FF785183-EAC9-4129-9116-86F77BC5F2E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43548" y="4881501"/>
            <a:ext cx="1872868" cy="1211796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6194 w 21600"/>
              <a:gd name="T31" fmla="*/ 1913 h 21600"/>
              <a:gd name="T32" fmla="*/ 15565 w 21600"/>
              <a:gd name="T33" fmla="*/ 9747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de-DE" sz="1150" dirty="0" err="1">
                <a:solidFill>
                  <a:schemeClr val="bg1"/>
                </a:solidFill>
                <a:latin typeface="+mn-lt"/>
              </a:rPr>
              <a:t>aniso</a:t>
            </a:r>
            <a:r>
              <a:rPr lang="en-GB" altLang="de-DE" sz="1150" dirty="0">
                <a:solidFill>
                  <a:schemeClr val="bg1"/>
                </a:solidFill>
                <a:latin typeface="+mn-lt"/>
              </a:rPr>
              <a:t>-tropic 2D</a:t>
            </a:r>
            <a:endParaRPr lang="en-GB" altLang="de-DE" sz="1150" baseline="-25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239184-D562-4BBE-A9B1-C4429A8CB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768"/>
            <a:ext cx="4353114" cy="44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FE41E44-6F5F-44D7-BAC8-B7114EAD4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564904"/>
            <a:ext cx="5976987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Darcy‘s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Law in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Isotropic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  <a:r>
              <a:rPr lang="de-DE" altLang="de-DE" sz="2400" dirty="0" err="1">
                <a:solidFill>
                  <a:srgbClr val="0B2A51"/>
                </a:solidFill>
                <a:latin typeface="+mj-lt"/>
              </a:rPr>
              <a:t>Aquifers</a:t>
            </a:r>
            <a:r>
              <a:rPr lang="de-DE" altLang="de-DE" sz="2400" dirty="0">
                <a:solidFill>
                  <a:srgbClr val="0B2A51"/>
                </a:solidFill>
                <a:latin typeface="+mj-lt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B7E3-D46A-40A2-ACA1-924380EC1F95}"/>
              </a:ext>
            </a:extLst>
          </p:cNvPr>
          <p:cNvSpPr txBox="1">
            <a:spLocks noChangeArrowheads="1"/>
          </p:cNvSpPr>
          <p:nvPr/>
        </p:nvSpPr>
        <p:spPr>
          <a:xfrm>
            <a:off x="1006475" y="1333500"/>
            <a:ext cx="7504113" cy="3810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 kern="1200">
                <a:solidFill>
                  <a:srgbClr val="0B2A5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9pPr>
          </a:lstStyle>
          <a:p>
            <a:r>
              <a:rPr lang="en-US" altLang="en-DE" sz="1800"/>
              <a:t>Quick check what we have understood?</a:t>
            </a:r>
            <a:endParaRPr lang="en-DE" altLang="en-DE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0161-BC6A-436A-9E06-1739A917378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2349500"/>
            <a:ext cx="4000500" cy="20034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Pls. scan the QR- code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or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click link the link: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https://partici.fi/11256520</a:t>
            </a:r>
            <a:endParaRPr lang="en-US" altLang="en-DE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BED2A-7A33-4A30-A6BA-EF7862BD8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44824"/>
            <a:ext cx="41764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2">
            <a:extLst>
              <a:ext uri="{FF2B5EF4-FFF2-40B4-BE49-F238E27FC236}">
                <a16:creationId xmlns:a16="http://schemas.microsoft.com/office/drawing/2014/main" id="{9DBC560C-EEEE-47D5-8DFD-387395C30A31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1196752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2400" dirty="0">
                <a:solidFill>
                  <a:srgbClr val="0B2A51"/>
                </a:solidFill>
              </a:rPr>
              <a:t>Hydraulic Head</a:t>
            </a:r>
          </a:p>
        </p:txBody>
      </p:sp>
      <p:sp>
        <p:nvSpPr>
          <p:cNvPr id="428" name="Text Box 3">
            <a:extLst>
              <a:ext uri="{FF2B5EF4-FFF2-40B4-BE49-F238E27FC236}">
                <a16:creationId xmlns:a16="http://schemas.microsoft.com/office/drawing/2014/main" id="{4AB55707-9EDF-4D13-9B06-9E3A956D2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700808"/>
            <a:ext cx="8496944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Darcy‘s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column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experiment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associated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-dimensional (1D)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steady-state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a Darcy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column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therefore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depends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on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single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space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say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which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oriented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along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column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i.e.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=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steady-state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considered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-dimensional (3D)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function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space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coordinates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i.e.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=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z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frequently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treated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two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-dimensional (2D)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systems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justified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vertical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negligible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compared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horizontal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components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The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approach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often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works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horizontal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extent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an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usually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much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larger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thickness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many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applications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aquifers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several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layers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each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layers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treated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2D-system.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steady-state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have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= 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(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x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</a:t>
            </a:r>
            <a:r>
              <a:rPr lang="de-DE" altLang="de-DE" i="1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vertical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flow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neglected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(1D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3D),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hydraulic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sum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hydrostatic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pressure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elevation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00EEC4D-5725-49BF-A28A-CE4DD89BF13A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1196752"/>
            <a:ext cx="6912768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Isolines and </a:t>
            </a:r>
            <a:r>
              <a:rPr lang="en-GB" altLang="de-DE" sz="1800" dirty="0" err="1">
                <a:solidFill>
                  <a:srgbClr val="0B2A51"/>
                </a:solidFill>
              </a:rPr>
              <a:t>Isosurfaces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F7EACF42-493B-4C48-8586-970B08C9F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772816"/>
            <a:ext cx="8316488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curves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where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physical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quantity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assumes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certain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problems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problems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: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endParaRPr lang="de-DE" altLang="de-DE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yields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map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therefore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frequently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superimposed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on an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already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existing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map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simultaneous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several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mostly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confusing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2D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cross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sections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through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depicted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Intervals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between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represented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isosurfaces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constant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0DB65BB-323F-4B57-9298-CFE75C0ABB64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96752"/>
            <a:ext cx="7848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>
                <a:solidFill>
                  <a:srgbClr val="0B2A51"/>
                </a:solidFill>
              </a:rPr>
              <a:t>Example: Contours in a Topographic Map</a:t>
            </a:r>
            <a:endParaRPr lang="en-GB" altLang="de-DE" sz="1800" dirty="0">
              <a:solidFill>
                <a:srgbClr val="0B2A5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9A7C5-FB93-44B8-BF25-43D7B0D4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5" y="4224659"/>
            <a:ext cx="2679700" cy="19304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C0E1FBC-40CE-4276-90D4-9262A4134616}"/>
              </a:ext>
            </a:extLst>
          </p:cNvPr>
          <p:cNvGrpSpPr>
            <a:grpSpLocks/>
          </p:cNvGrpSpPr>
          <p:nvPr/>
        </p:nvGrpSpPr>
        <p:grpSpPr bwMode="auto">
          <a:xfrm>
            <a:off x="4175520" y="1781496"/>
            <a:ext cx="4441825" cy="4441825"/>
            <a:chOff x="703" y="1071"/>
            <a:chExt cx="2798" cy="2798"/>
          </a:xfrm>
        </p:grpSpPr>
        <p:pic>
          <p:nvPicPr>
            <p:cNvPr id="7" name="Picture 6" descr="Topographische_Karte">
              <a:extLst>
                <a:ext uri="{FF2B5EF4-FFF2-40B4-BE49-F238E27FC236}">
                  <a16:creationId xmlns:a16="http://schemas.microsoft.com/office/drawing/2014/main" id="{BD4E4434-B422-4F1F-90FD-289DCB7FD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071"/>
              <a:ext cx="2798" cy="2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10984E-FE51-4C58-BB30-D1F2382A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1480"/>
              <a:ext cx="952" cy="68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Symbol" panose="05050102010706020507" pitchFamily="18" charset="2"/>
                <a:defRPr sz="1600" b="1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de-DE" altLang="de-DE" sz="1000">
                <a:solidFill>
                  <a:schemeClr val="bg2"/>
                </a:solidFill>
                <a:latin typeface="Microsoft Sans Serif" panose="020B0604020202020204" pitchFamily="34" charset="0"/>
              </a:endParaRPr>
            </a:p>
          </p:txBody>
        </p:sp>
      </p:grpSp>
      <p:sp>
        <p:nvSpPr>
          <p:cNvPr id="9" name="Line 8">
            <a:extLst>
              <a:ext uri="{FF2B5EF4-FFF2-40B4-BE49-F238E27FC236}">
                <a16:creationId xmlns:a16="http://schemas.microsoft.com/office/drawing/2014/main" id="{86DA34EB-6505-4205-9675-DE83FBCCD5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532" y="2429196"/>
            <a:ext cx="3671888" cy="1800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B567816C-32C4-468E-8139-8FD6BE30DB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27807" y="3495996"/>
            <a:ext cx="2471738" cy="26527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BD519E-9916-45FA-AD55-83A75C1E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88840"/>
            <a:ext cx="7812360" cy="421050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6F213E5-126E-4F23-9C7B-A52F4C3A59C8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268760"/>
            <a:ext cx="8352928" cy="6480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Example: Head Isolines from a 2D Groundwater Flow Model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3">
            <a:extLst>
              <a:ext uri="{FF2B5EF4-FFF2-40B4-BE49-F238E27FC236}">
                <a16:creationId xmlns:a16="http://schemas.microsoft.com/office/drawing/2014/main" id="{A32A6212-20FA-46F4-8D67-92C8CF6A4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93919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9D6F2BB9-9CCD-4DA4-8521-69818A2E4FB0}"/>
              </a:ext>
            </a:extLst>
          </p:cNvPr>
          <p:cNvSpPr txBox="1">
            <a:spLocks noChangeArrowheads="1"/>
          </p:cNvSpPr>
          <p:nvPr/>
        </p:nvSpPr>
        <p:spPr>
          <a:xfrm>
            <a:off x="648000" y="1268824"/>
            <a:ext cx="3657600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Hydrologic Triangle</a:t>
            </a:r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537A008C-654F-4F27-A958-97ACBFF8E4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9992" y="1844824"/>
            <a:ext cx="4464496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If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available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some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distinct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only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observation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wells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possible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approximate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help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a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hydrologic</a:t>
            </a:r>
            <a:r>
              <a:rPr lang="de-DE" altLang="de-DE" u="sng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u="sng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triangle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connecting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measure-ment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locations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straight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(da-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per-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forming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linear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interpolation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along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these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predefined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intervals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Symbol" panose="05050102010706020507" pitchFamily="18" charset="2"/>
              </a:rPr>
              <a:t></a:t>
            </a:r>
            <a:r>
              <a:rPr lang="de-DE" altLang="de-DE" i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Symbol" panose="05050102010706020507" pitchFamily="18" charset="2"/>
              </a:rPr>
              <a:t>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sym typeface="Symbol" panose="05050102010706020507" pitchFamily="18" charset="2"/>
              </a:rPr>
              <a:t> = 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 m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Finally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-es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connected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obtain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(solid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C086A-366C-4252-99F2-7EF5AF57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0" y="2071365"/>
            <a:ext cx="4396779" cy="33941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0">
            <a:extLst>
              <a:ext uri="{FF2B5EF4-FFF2-40B4-BE49-F238E27FC236}">
                <a16:creationId xmlns:a16="http://schemas.microsoft.com/office/drawing/2014/main" id="{157AC938-1D29-4112-AD42-CAA2E8079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51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5" name="Rectangle 48">
            <a:extLst>
              <a:ext uri="{FF2B5EF4-FFF2-40B4-BE49-F238E27FC236}">
                <a16:creationId xmlns:a16="http://schemas.microsoft.com/office/drawing/2014/main" id="{E3A9F6B0-BE27-4F5C-A05C-B879BE80D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70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000">
              <a:solidFill>
                <a:schemeClr val="bg2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B3213E46-6D91-432A-9D72-5339E179C970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268760"/>
            <a:ext cx="5184775" cy="3603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</a:pPr>
            <a:r>
              <a:rPr lang="en-GB" altLang="de-DE" sz="1800" dirty="0">
                <a:solidFill>
                  <a:srgbClr val="0B2A51"/>
                </a:solidFill>
              </a:rPr>
              <a:t>Applying the Hydrologic Triangle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1CEBC2F6-96B2-42F9-A468-E98393BBE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112" y="1692091"/>
            <a:ext cx="352839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92100" indent="-292100">
              <a:spcBef>
                <a:spcPct val="20000"/>
              </a:spcBef>
              <a:buFont typeface="Arial" panose="020B0604020202020204" pitchFamily="34" charset="0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Font typeface="Symbol" panose="05050102010706020507" pitchFamily="18" charset="2"/>
              <a:defRPr sz="1600" b="1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practical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cases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,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more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just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three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observation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available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implies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a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triangulation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investigation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area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shown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Linear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interpolation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of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again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performed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along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dashed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Points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with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identical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head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values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connected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to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obtain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isolines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 </a:t>
            </a:r>
          </a:p>
          <a:p>
            <a:pPr>
              <a:spcBef>
                <a:spcPct val="0"/>
              </a:spcBef>
              <a:spcAft>
                <a:spcPts val="1200"/>
              </a:spcAft>
              <a:buFontTx/>
              <a:buChar char="•"/>
            </a:pP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Connections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can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straight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line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segments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or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“smooth“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curves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as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shown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in the </a:t>
            </a:r>
            <a:r>
              <a:rPr lang="de-DE" altLang="de-DE" dirty="0" err="1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figure</a:t>
            </a:r>
            <a:r>
              <a:rPr lang="de-DE" altLang="de-DE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2F086-FE1C-4E8D-A60F-A81B94C3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8" y="1815412"/>
            <a:ext cx="5544616" cy="41425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Noto Sans CJK SC"/>
      </a:majorFont>
      <a:minorFont>
        <a:latin typeface="Verdana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</TotalTime>
  <Words>1808</Words>
  <Application>Microsoft Office PowerPoint</Application>
  <PresentationFormat>On-screen Show (4:3)</PresentationFormat>
  <Paragraphs>194</Paragraphs>
  <Slides>30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Cambria Math</vt:lpstr>
      <vt:lpstr>DIN-Light</vt:lpstr>
      <vt:lpstr>Microsoft Sans Serif</vt:lpstr>
      <vt:lpstr>Noto Sans</vt:lpstr>
      <vt:lpstr>Noto Sans CJK SC</vt:lpstr>
      <vt:lpstr>Symbol</vt:lpstr>
      <vt:lpstr>Tahoma</vt:lpstr>
      <vt:lpstr>Times New Roman</vt:lpstr>
      <vt:lpstr>Verdana</vt:lpstr>
      <vt:lpstr>Office Theme</vt:lpstr>
      <vt:lpstr>Diagramm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 Power Point Präsentation.</dc:title>
  <dc:creator>Liedl</dc:creator>
  <cp:lastModifiedBy>Prabhas Yadav</cp:lastModifiedBy>
  <cp:revision>362</cp:revision>
  <cp:lastPrinted>1601-01-01T00:00:00Z</cp:lastPrinted>
  <dcterms:created xsi:type="dcterms:W3CDTF">2006-02-10T16:25:29Z</dcterms:created>
  <dcterms:modified xsi:type="dcterms:W3CDTF">2021-12-05T13:04:55Z</dcterms:modified>
</cp:coreProperties>
</file>